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272" r:id="rId3"/>
    <p:sldId id="306" r:id="rId4"/>
    <p:sldId id="312" r:id="rId5"/>
    <p:sldId id="314" r:id="rId6"/>
    <p:sldId id="307" r:id="rId7"/>
    <p:sldId id="309" r:id="rId8"/>
    <p:sldId id="315" r:id="rId9"/>
    <p:sldId id="289" r:id="rId10"/>
    <p:sldId id="316" r:id="rId11"/>
    <p:sldId id="317" r:id="rId12"/>
    <p:sldId id="318" r:id="rId13"/>
    <p:sldId id="274" r:id="rId14"/>
    <p:sldId id="275" r:id="rId15"/>
    <p:sldId id="319" r:id="rId16"/>
    <p:sldId id="320" r:id="rId17"/>
    <p:sldId id="321" r:id="rId18"/>
    <p:sldId id="295" r:id="rId19"/>
    <p:sldId id="322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0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8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F2662-BFB4-457F-9486-88C0D735A026}" type="datetimeFigureOut">
              <a:rPr lang="ko-KR" altLang="en-US" smtClean="0"/>
              <a:t>18-02-26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8FAD-E0BA-490A-8E83-88B7797EA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36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83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1988840"/>
            <a:ext cx="8064896" cy="2372030"/>
          </a:xfrm>
          <a:prstGeom prst="rect">
            <a:avLst/>
          </a:prstGeom>
        </p:spPr>
      </p:pic>
      <p:cxnSp>
        <p:nvCxnSpPr>
          <p:cNvPr id="8" name="Straight Connector 3"/>
          <p:cNvCxnSpPr/>
          <p:nvPr userDrawn="1"/>
        </p:nvCxnSpPr>
        <p:spPr>
          <a:xfrm>
            <a:off x="2196359" y="2701359"/>
            <a:ext cx="0" cy="1149999"/>
          </a:xfrm>
          <a:prstGeom prst="line">
            <a:avLst/>
          </a:prstGeom>
          <a:ln w="1905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4340994" y="5748238"/>
            <a:ext cx="406400" cy="9525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6937" y="2747159"/>
            <a:ext cx="342735" cy="1113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24128" y="1988840"/>
            <a:ext cx="1967760" cy="4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8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04664"/>
            <a:ext cx="723900" cy="647700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9464" y="874936"/>
            <a:ext cx="7239000" cy="1778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63" y="319176"/>
            <a:ext cx="20288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6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04664"/>
            <a:ext cx="825500" cy="647700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9464" y="874936"/>
            <a:ext cx="7239000" cy="177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45" y="293787"/>
            <a:ext cx="4114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6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594E-F8F2-4D67-8521-51CE7407B024}" type="datetimeFigureOut">
              <a:rPr lang="ko-KR" altLang="en-US" smtClean="0"/>
              <a:t>18-02-26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FBF79-8967-4772-A60C-90614A3B9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2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531416"/>
            <a:ext cx="7992888" cy="14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3146" y="1340768"/>
                <a:ext cx="8339334" cy="435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err="1"/>
                  <a:t>우</a:t>
                </a:r>
                <a:r>
                  <a:rPr lang="ko-KR" altLang="en-US" sz="2400" b="1" dirty="0" err="1" smtClean="0"/>
                  <a:t>극한과</a:t>
                </a:r>
                <a:r>
                  <a:rPr lang="ko-KR" altLang="en-US" sz="2400" b="1" dirty="0" smtClean="0"/>
                  <a:t> </a:t>
                </a:r>
                <a:r>
                  <a:rPr lang="ko-KR" altLang="en-US" sz="2400" b="1" dirty="0" err="1" smtClean="0"/>
                  <a:t>좌</a:t>
                </a:r>
                <a:r>
                  <a:rPr lang="ko-KR" altLang="en-US" sz="2400" b="1" dirty="0" err="1" smtClean="0"/>
                  <a:t>극한</a:t>
                </a:r>
                <a:r>
                  <a:rPr lang="ko-KR" altLang="en-US" sz="2400" b="1" dirty="0" smtClean="0"/>
                  <a:t> </a:t>
                </a:r>
                <a:r>
                  <a:rPr lang="en-US" altLang="ko-KR" sz="2400" b="1" dirty="0" smtClean="0"/>
                  <a:t>- </a:t>
                </a:r>
                <a:r>
                  <a:rPr lang="ko-KR" altLang="en-US" sz="2400" b="1" dirty="0" err="1" smtClean="0"/>
                  <a:t>좌극한</a:t>
                </a:r>
                <a:endParaRPr lang="en-US" altLang="ko-KR" sz="24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보다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작으면서</m:t>
                    </m:r>
                  </m:oMath>
                </a14:m>
                <a:endParaRPr lang="en-US" altLang="ko-KR" sz="2200" b="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한없이 가까워 질 때</a:t>
                </a: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값이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일정한 값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한없이 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가까워지면</a:t>
                </a: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b="1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a:rPr lang="en-US" altLang="ko-KR" sz="2200" b="1" i="0">
                                <a:latin typeface="Cambria Math"/>
                                <a:ea typeface="나눔고딕" panose="020D0604000000000000" pitchFamily="50" charset="-127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ko-KR" sz="2200" b="1" i="1">
                                <a:latin typeface="Cambria Math"/>
                                <a:ea typeface="나눔고딕" panose="020D0604000000000000" pitchFamily="50" charset="-127"/>
                              </a:rPr>
                              <m:t>𝒙</m:t>
                            </m:r>
                            <m:r>
                              <a:rPr lang="en-US" altLang="ko-KR" sz="2200" b="1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b="1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𝒂</m:t>
                            </m:r>
                            <m:r>
                              <a:rPr lang="en-US" altLang="ko-KR" sz="2200" b="1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−</m:t>
                            </m:r>
                          </m:lim>
                        </m:limLow>
                      </m:fName>
                      <m:e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𝒇</m:t>
                        </m:r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𝒙</m:t>
                        </m:r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/>
                </a:r>
                <a:b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또는  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−</m:t>
                    </m:r>
                    <m:r>
                      <a:rPr lang="ko-KR" altLang="en-US" sz="2200" i="1">
                        <a:latin typeface="Cambria Math"/>
                        <a:ea typeface="나눔고딕" panose="020D0604000000000000" pitchFamily="50" charset="-127"/>
                      </a:rPr>
                      <m:t>일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i="1">
                        <a:latin typeface="Cambria Math"/>
                        <a:ea typeface="나눔고딕" panose="020D0604000000000000" pitchFamily="50" charset="-127"/>
                      </a:rPr>
                      <m:t>때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   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으로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나타내고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을 함수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에서의 </a:t>
                </a:r>
                <a:r>
                  <a:rPr lang="ko-KR" altLang="en-US" sz="2200" b="1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좌</a:t>
                </a:r>
                <a:r>
                  <a:rPr lang="ko-KR" altLang="en-US" sz="2200" b="1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극한</a:t>
                </a:r>
                <a:r>
                  <a:rPr lang="ko-KR" altLang="en-US" sz="22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이라고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한다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4354397"/>
              </a:xfrm>
              <a:prstGeom prst="rect">
                <a:avLst/>
              </a:prstGeom>
              <a:blipFill rotWithShape="1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8479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3146" y="1340768"/>
                <a:ext cx="8339334" cy="4567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극한값의 존재</a:t>
                </a:r>
                <a:endParaRPr lang="en-US" altLang="ko-KR" sz="2400" b="1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</a:t>
                </a:r>
                <a:r>
                  <a:rPr lang="ko-KR" altLang="en-US" sz="22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좌극한과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22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우극한이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모두 존재하고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그 값이 같으면 함수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극한값이 존재한다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4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  <m:r>
                              <a:rPr lang="en-US" altLang="ko-KR" sz="24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4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unc>
                      <m:funcPr>
                        <m:ctrlP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4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  <m:r>
                              <a:rPr lang="en-US" altLang="ko-KR" sz="24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−</m:t>
                            </m:r>
                          </m:lim>
                        </m:limLow>
                      </m:fName>
                      <m:e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4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4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r>
                  <a:rPr lang="en-US" altLang="ko-KR" sz="2400" dirty="0" smtClean="0">
                    <a:solidFill>
                      <a:srgbClr val="FF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  <a:r>
                  <a:rPr lang="en-US" altLang="ko-KR" sz="2400" b="1" dirty="0" smtClean="0">
                    <a:solidFill>
                      <a:srgbClr val="FF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⇔</a:t>
                </a:r>
                <a:r>
                  <a:rPr lang="en-US" altLang="ko-KR" sz="24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4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4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4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4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4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endParaRPr lang="en-US" altLang="ko-KR" sz="2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한편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</a:t>
                </a:r>
                <a:r>
                  <a:rPr lang="ko-KR" altLang="en-US" sz="2200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좌극한과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2200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우극한이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모두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존재하더라도</a:t>
                </a: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그 값이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서로 같지 않으면 </a:t>
                </a:r>
                <a14:m>
                  <m:oMath xmlns:m="http://schemas.openxmlformats.org/officeDocument/2006/math"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극한값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는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존재하지 않는다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4567725"/>
              </a:xfrm>
              <a:prstGeom prst="rect">
                <a:avLst/>
              </a:prstGeom>
              <a:blipFill rotWithShape="1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5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3146" y="1340768"/>
            <a:ext cx="8339334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극한값의 존재</a:t>
            </a:r>
            <a:endParaRPr lang="en-US" altLang="ko-KR" sz="2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9937"/>
            <a:ext cx="28003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43608" y="1989937"/>
                <a:ext cx="5184576" cy="327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오른쪽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𝑦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그래프에서</a:t>
                </a:r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→1−</m:t>
                            </m:r>
                          </m:lim>
                        </m:limLow>
                      </m:fName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1</m:t>
                    </m:r>
                  </m:oMath>
                </a14:m>
                <a:endParaRPr lang="en-US" altLang="ko-KR" sz="20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→1+</m:t>
                            </m:r>
                          </m:lim>
                        </m:limLow>
                      </m:fName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0</m:t>
                    </m:r>
                  </m:oMath>
                </a14:m>
                <a:endParaRPr lang="en-US" altLang="ko-KR" sz="20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으로</a:t>
                </a:r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=1</m:t>
                    </m:r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에서의 </a:t>
                </a:r>
                <a:r>
                  <a:rPr lang="ko-KR" altLang="en-US" sz="20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좌극한과</a:t>
                </a:r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20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우극한이</a:t>
                </a:r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모두 존재하지만</a:t>
                </a:r>
                <a:r>
                  <a:rPr lang="en-US" altLang="ko-KR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그 값이 같지 않으므로</a:t>
                </a:r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극한값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ko-KR" altLang="en-US" sz="2000" b="0" i="1" smtClean="0">
                        <a:latin typeface="Cambria Math"/>
                        <a:ea typeface="나눔고딕" panose="020D0604000000000000" pitchFamily="50" charset="-127"/>
                      </a:rPr>
                      <m:t>는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존재하지 않는다</a:t>
                </a:r>
                <a:r>
                  <a:rPr lang="en-US" altLang="ko-KR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89937"/>
                <a:ext cx="5184576" cy="3279937"/>
              </a:xfrm>
              <a:prstGeom prst="rect">
                <a:avLst/>
              </a:prstGeom>
              <a:blipFill rotWithShape="1">
                <a:blip r:embed="rId3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2763"/>
            <a:ext cx="4238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1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9551" y="1340768"/>
                <a:ext cx="8496945" cy="1307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함수의 극한에 대한 성질</a:t>
                </a:r>
                <a:endParaRPr lang="en-US" altLang="ko-KR" sz="24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,  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𝑔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,  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, 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  <m:r>
                      <a:rPr lang="ko-KR" altLang="en-US" sz="2200" i="1" dirty="0">
                        <a:latin typeface="Cambria Math"/>
                        <a:ea typeface="나눔고딕" panose="020D0604000000000000" pitchFamily="50" charset="-127"/>
                      </a:rPr>
                      <m:t>은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i="1" dirty="0">
                        <a:latin typeface="Cambria Math"/>
                        <a:ea typeface="나눔고딕" panose="020D0604000000000000" pitchFamily="50" charset="-127"/>
                      </a:rPr>
                      <m:t>실수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) 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일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때</a:t>
                </a: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340768"/>
                <a:ext cx="8496945" cy="1307409"/>
              </a:xfrm>
              <a:prstGeom prst="rect">
                <a:avLst/>
              </a:prstGeom>
              <a:blipFill rotWithShape="1">
                <a:blip r:embed="rId2"/>
                <a:stretch>
                  <a:fillRect l="-1149" r="-718" b="-9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1" y="2708920"/>
                <a:ext cx="8200181" cy="2736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𝑐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𝑐</m:t>
                        </m:r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𝑐𝐿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 (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단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, 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𝑐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는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상수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dPr>
                          <m:e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+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𝑔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(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+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+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dPr>
                          <m:e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ko-KR" sz="22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𝑔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(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−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d>
                          <m:d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dPr>
                          <m:e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−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endParaRPr lang="ko-KR" altLang="en-US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4.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dPr>
                          <m:e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×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d>
                          <m:d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dPr>
                          <m:e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𝐿𝑀</m:t>
                    </m:r>
                  </m:oMath>
                </a14:m>
                <a:endParaRPr lang="ko-KR" altLang="en-US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2708920"/>
                <a:ext cx="8200181" cy="2736647"/>
              </a:xfrm>
              <a:prstGeom prst="rect">
                <a:avLst/>
              </a:prstGeom>
              <a:blipFill rotWithShape="1">
                <a:blip r:embed="rId3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1" y="5157192"/>
                <a:ext cx="8200181" cy="112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5.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22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fPr>
                          <m:nu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𝑔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(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num>
                      <m:den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den>
                    </m:f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Pr>
                      <m:num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𝐿</m:t>
                        </m:r>
                      </m:num>
                      <m:den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𝑀</m:t>
                        </m:r>
                      </m:den>
                    </m:f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   (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단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, 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≠0)</m:t>
                    </m:r>
                  </m:oMath>
                </a14:m>
                <a:endParaRPr lang="ko-KR" altLang="en-US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5157192"/>
                <a:ext cx="8200181" cy="1128001"/>
              </a:xfrm>
              <a:prstGeom prst="rect">
                <a:avLst/>
              </a:prstGeom>
              <a:blipFill rotWithShape="1">
                <a:blip r:embed="rId4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4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146" y="1340768"/>
            <a:ext cx="8339334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함수의 극한에 대한 성질</a:t>
            </a:r>
            <a:endParaRPr lang="en-US" altLang="ko-KR" sz="2400" b="1" dirty="0" smtClean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3673" y="2335490"/>
            <a:ext cx="329357" cy="2112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dirty="0" smtClean="0"/>
              <a:t>참고</a:t>
            </a:r>
            <a:endParaRPr lang="ko-KR" altLang="en-US" sz="11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43608" y="4078218"/>
                <a:ext cx="7848872" cy="136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i="1" smtClean="0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→2</m:t>
                              </m:r>
                            </m:lim>
                          </m:limLow>
                          <m:r>
                            <a:rPr lang="en-US" altLang="ko-KR" sz="20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2000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−3</m:t>
                              </m:r>
                              <m:r>
                                <a:rPr lang="en-US" altLang="ko-KR" sz="2000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sz="2000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ko-KR" sz="2000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sz="2000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altLang="ko-KR" sz="2000" b="0" i="1" smtClean="0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>
                        <m:fPr>
                          <m:ctrlP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→2</m:t>
                              </m:r>
                            </m:lim>
                          </m:limLow>
                          <m: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→2</m:t>
                              </m:r>
                            </m:lim>
                          </m:limLow>
                          <m: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  <m:t> 3</m:t>
                          </m:r>
                          <m: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  <m:t>𝑥</m:t>
                          </m:r>
                          <m: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  <m:t>+</m:t>
                          </m:r>
                          <m:limLow>
                            <m:limLowPr>
                              <m:ctrlP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→2</m:t>
                              </m:r>
                            </m:lim>
                          </m:limLow>
                          <m: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  <m:t>  1</m:t>
                          </m:r>
                        </m:num>
                        <m:den>
                          <m:limLow>
                            <m:limLowPr>
                              <m:ctrlP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→2</m:t>
                              </m:r>
                            </m:lim>
                          </m:limLow>
                          <m: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  <m:t>  </m:t>
                          </m:r>
                          <m: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  <m:t>𝑥</m:t>
                          </m:r>
                          <m:r>
                            <a:rPr lang="en-US" altLang="ko-KR" sz="20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+</m:t>
                          </m:r>
                          <m:limLow>
                            <m:limLowPr>
                              <m:ctrlP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sz="2000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→2</m:t>
                              </m:r>
                            </m:lim>
                          </m:limLow>
                          <m:r>
                            <a:rPr lang="en-US" altLang="ko-KR" sz="2000" i="1">
                              <a:latin typeface="Cambria Math"/>
                              <a:ea typeface="나눔고딕" panose="020D0604000000000000" pitchFamily="50" charset="-127"/>
                            </a:rPr>
                            <m:t>  </m:t>
                          </m:r>
                          <m:r>
                            <a:rPr lang="en-US" altLang="ko-KR" sz="20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1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4−6+1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2+1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/>
                          <a:ea typeface="나눔고딕" panose="020D0604000000000000" pitchFamily="50" charset="-127"/>
                        </a:rPr>
                        <m:t>−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78218"/>
                <a:ext cx="7848872" cy="13665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608" y="2132856"/>
                <a:ext cx="78488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sz="2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m:t>함수의</m:t>
                      </m:r>
                      <m:r>
                        <m:rPr>
                          <m:nor/>
                        </m:rPr>
                        <a:rPr lang="en-US" altLang="ko-KR" sz="2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latin typeface="Cambria Math"/>
                          <a:ea typeface="나눔고딕" panose="020D0604000000000000" pitchFamily="50" charset="-127"/>
                        </a:rPr>
                        <m:t>극한에</m:t>
                      </m:r>
                      <m:r>
                        <a:rPr lang="en-US" altLang="ko-KR" sz="2000" b="0" i="1" dirty="0" smtClean="0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latin typeface="Cambria Math"/>
                          <a:ea typeface="나눔고딕" panose="020D0604000000000000" pitchFamily="50" charset="-127"/>
                        </a:rPr>
                        <m:t>대한</m:t>
                      </m:r>
                      <m:r>
                        <a:rPr lang="en-US" altLang="ko-KR" sz="2000" b="0" i="1" dirty="0" smtClean="0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r>
                        <a:rPr lang="ko-KR" altLang="en-US" sz="2000" b="0" i="1" dirty="0" smtClean="0">
                          <a:latin typeface="Cambria Math"/>
                          <a:ea typeface="나눔고딕" panose="020D0604000000000000" pitchFamily="50" charset="-127"/>
                        </a:rPr>
                        <m:t>성질은</m:t>
                      </m:r>
                    </m:oMath>
                  </m:oMathPara>
                </a14:m>
                <a:endParaRPr lang="en-US" altLang="ko-KR" sz="2000" b="0" i="1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b="0" dirty="0" smtClean="0"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+</m:t>
                    </m:r>
                  </m:oMath>
                </a14:m>
                <a:r>
                  <a:rPr lang="en-US" altLang="ko-KR" sz="2000" b="0" i="1" dirty="0" smtClean="0">
                    <a:latin typeface="Cambria Math"/>
                    <a:ea typeface="나눔고딕" panose="020D0604000000000000" pitchFamily="50" charset="-127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000" b="0" i="1" dirty="0" smtClean="0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000" b="0" i="1" dirty="0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  <m:r>
                      <a:rPr lang="en-US" altLang="ko-KR" sz="2000" b="0" i="1" dirty="0" smtClean="0">
                        <a:latin typeface="Cambria Math"/>
                        <a:ea typeface="나눔고딕" panose="020D0604000000000000" pitchFamily="50" charset="-127"/>
                      </a:rPr>
                      <m:t>−</m:t>
                    </m:r>
                  </m:oMath>
                </a14:m>
                <a:r>
                  <a:rPr lang="en-US" altLang="ko-KR" sz="2000" b="0" i="1" dirty="0" smtClean="0">
                    <a:latin typeface="Cambria Math"/>
                    <a:ea typeface="나눔고딕" panose="020D0604000000000000" pitchFamily="50" charset="-127"/>
                  </a:rPr>
                  <a:t>,       </a:t>
                </a: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000" b="0" i="1" dirty="0" smtClean="0">
                        <a:latin typeface="Cambria Math"/>
                        <a:ea typeface="나눔고딕" panose="020D0604000000000000" pitchFamily="50" charset="-127"/>
                      </a:rPr>
                      <m:t>→∞</m:t>
                    </m:r>
                  </m:oMath>
                </a14:m>
                <a:r>
                  <a:rPr lang="en-US" altLang="ko-KR" sz="2000" b="0" i="1" dirty="0" smtClean="0">
                    <a:latin typeface="Cambria Math"/>
                    <a:ea typeface="나눔고딕" panose="020D0604000000000000" pitchFamily="50" charset="-127"/>
                  </a:rPr>
                  <a:t>,     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→−∞</m:t>
                    </m:r>
                  </m:oMath>
                </a14:m>
                <a:endParaRPr lang="en-US" altLang="ko-KR" sz="2000" b="0" i="1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b="0" dirty="0" smtClean="0">
                    <a:latin typeface="Cambria Math"/>
                    <a:ea typeface="나눔고딕" panose="020D0604000000000000" pitchFamily="50" charset="-127"/>
                  </a:rPr>
                  <a:t>일 때에도 모두 성립한다</a:t>
                </a:r>
                <a:r>
                  <a:rPr lang="en-US" altLang="ko-KR" sz="2000" b="0" dirty="0" smtClean="0">
                    <a:latin typeface="Cambria Math"/>
                    <a:ea typeface="나눔고딕" panose="020D0604000000000000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32856"/>
                <a:ext cx="7848872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76" b="-28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5" y="4869160"/>
            <a:ext cx="4238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3146" y="1340768"/>
                <a:ext cx="8339334" cy="287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함수의 극한값의 계산</a:t>
                </a:r>
                <a:r>
                  <a:rPr lang="en-US" altLang="ko-KR" sz="2400" b="1" dirty="0" smtClean="0"/>
                  <a:t>(1)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200" b="1" i="1" smtClean="0">
                          <a:latin typeface="Cambria Math"/>
                          <a:ea typeface="나눔고딕" panose="020D0604000000000000" pitchFamily="50" charset="-127"/>
                        </a:rPr>
                        <m:t>𝟏</m:t>
                      </m:r>
                      <m:r>
                        <a:rPr lang="en-US" altLang="ko-KR" sz="2200" b="1" i="1" smtClean="0">
                          <a:latin typeface="Cambria Math"/>
                          <a:ea typeface="나눔고딕" panose="020D0604000000000000" pitchFamily="50" charset="-127"/>
                        </a:rPr>
                        <m:t>.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   </m:t>
                      </m:r>
                      <m:f>
                        <m:fPr>
                          <m:ctrlPr>
                            <a:rPr lang="en-US" altLang="ko-KR" sz="22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Pr>
                        <m:num>
                          <m:r>
                            <a:rPr lang="en-US" altLang="ko-KR" sz="22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0</m:t>
                          </m:r>
                        </m:num>
                        <m:den>
                          <m:r>
                            <a:rPr lang="en-US" altLang="ko-KR" sz="22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0</m:t>
                          </m:r>
                        </m:den>
                      </m:f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꼴의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극한</m:t>
                      </m:r>
                    </m:oMath>
                  </m:oMathPara>
                </a14:m>
                <a:endParaRPr lang="en-US" altLang="ko-KR" sz="2200" b="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(1) </a:t>
                </a:r>
                <a:r>
                  <a:rPr lang="ko-KR" altLang="en-US" sz="2200" b="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분모</a:t>
                </a:r>
                <a:r>
                  <a:rPr lang="en-US" altLang="ko-KR" sz="2200" b="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2200" b="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분자가 다항식인 경우 </a:t>
                </a:r>
                <a:r>
                  <a:rPr lang="ko-KR" altLang="en-US" sz="2200" b="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인수분해한</a:t>
                </a:r>
                <a:r>
                  <a:rPr lang="ko-KR" altLang="en-US" sz="2200" b="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후 약분한다</a:t>
                </a:r>
                <a:r>
                  <a:rPr lang="en-US" altLang="ko-KR" sz="2200" b="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(2)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분모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분자에 근호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220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포함된 경우  근호가 들어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있는 부분을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/>
                </a:r>
                <a:b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   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유리화한다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altLang="ko-KR" sz="2200" b="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2877326"/>
              </a:xfrm>
              <a:prstGeom prst="rect">
                <a:avLst/>
              </a:prstGeom>
              <a:blipFill rotWithShape="1">
                <a:blip r:embed="rId2"/>
                <a:stretch>
                  <a:fillRect l="-1170" r="-731" b="-12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31840" y="3279697"/>
            <a:ext cx="628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43608" y="4013890"/>
                <a:ext cx="7848872" cy="2727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1</m:t>
                          </m:r>
                        </m:e>
                      </m:d>
                      <m:r>
                        <a:rPr lang="en-US" altLang="ko-KR" b="0" i="1" smtClean="0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func>
                        <m:funcPr>
                          <m:ctrlPr>
                            <a:rPr lang="en-US" altLang="ko-KR" i="1" smtClean="0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→1</m:t>
                              </m:r>
                            </m:lim>
                          </m:limLow>
                          <m: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en-US" altLang="ko-KR" b="0" i="1" smtClean="0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unc>
                        <m:funcPr>
                          <m:ctrlP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→1</m:t>
                              </m:r>
                            </m:lim>
                          </m:limLow>
                          <m: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+1)(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en-US" altLang="ko-KR" b="0" i="1" smtClean="0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unc>
                        <m:funcPr>
                          <m:ctrlP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→1</m:t>
                              </m:r>
                            </m:lim>
                          </m:limLow>
                          <m: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+1)</m:t>
                          </m:r>
                        </m:e>
                      </m:func>
                      <m:r>
                        <a:rPr lang="en-US" altLang="ko-KR" b="0" i="1" smtClean="0">
                          <a:latin typeface="Cambria Math"/>
                          <a:ea typeface="나눔고딕" panose="020D0604000000000000" pitchFamily="50" charset="-127"/>
                        </a:rPr>
                        <m:t>=2</m:t>
                      </m:r>
                    </m:oMath>
                  </m:oMathPara>
                </a14:m>
                <a:endParaRPr lang="en-US" altLang="ko-KR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2</m:t>
                          </m:r>
                        </m:e>
                      </m:d>
                      <m:r>
                        <a:rPr lang="en-US" altLang="ko-KR" i="1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func>
                        <m:funcPr>
                          <m:ctrlP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→9</m:t>
                              </m:r>
                            </m:lim>
                          </m:limLow>
                          <m: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−9</m:t>
                              </m:r>
                            </m:den>
                          </m:f>
                        </m:e>
                      </m:func>
                      <m:r>
                        <a:rPr lang="en-US" altLang="ko-KR" i="1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unc>
                        <m:funcPr>
                          <m:ctrlP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→9</m:t>
                              </m:r>
                            </m:lim>
                          </m:limLow>
                          <m: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+3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−9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altLang="ko-KR" i="1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unc>
                        <m:funcPr>
                          <m:ctrlP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→9</m:t>
                              </m:r>
                            </m:lim>
                          </m:limLow>
                          <m: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−9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−9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altLang="ko-KR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  <a:ea typeface="나눔고딕" panose="020D0604000000000000" pitchFamily="50" charset="-127"/>
                        </a:rPr>
                        <m:t>                               </m:t>
                      </m:r>
                      <m:r>
                        <a:rPr lang="en-US" altLang="ko-KR" i="1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unc>
                        <m:funcPr>
                          <m:ctrlP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→9</m:t>
                              </m:r>
                            </m:lim>
                          </m:limLow>
                          <m: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+3</m:t>
                              </m:r>
                            </m:den>
                          </m:f>
                        </m:e>
                      </m:func>
                      <m:r>
                        <a:rPr lang="en-US" altLang="ko-KR" b="0" i="1" smtClean="0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ko-KR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13890"/>
                <a:ext cx="7848872" cy="27274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5" y="4487019"/>
            <a:ext cx="4238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3146" y="1340768"/>
                <a:ext cx="8339334" cy="151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함수의 극한값의 계산</a:t>
                </a:r>
                <a:r>
                  <a:rPr lang="en-US" altLang="ko-KR" sz="2400" b="1" dirty="0" smtClean="0"/>
                  <a:t>(2)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200" b="1" i="1" smtClean="0">
                          <a:latin typeface="Cambria Math"/>
                          <a:ea typeface="나눔고딕" panose="020D0604000000000000" pitchFamily="50" charset="-127"/>
                        </a:rPr>
                        <m:t>𝟐</m:t>
                      </m:r>
                      <m:r>
                        <a:rPr lang="en-US" altLang="ko-KR" sz="2200" b="1" i="1" smtClean="0">
                          <a:latin typeface="Cambria Math"/>
                          <a:ea typeface="나눔고딕" panose="020D0604000000000000" pitchFamily="50" charset="-127"/>
                        </a:rPr>
                        <m:t>.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   </m:t>
                      </m:r>
                      <m:f>
                        <m:fPr>
                          <m:ctrlPr>
                            <a:rPr lang="en-US" altLang="ko-KR" sz="22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Pr>
                        <m:num>
                          <m:r>
                            <a:rPr lang="en-US" altLang="ko-KR" sz="2200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∞</m:t>
                          </m:r>
                        </m:num>
                        <m:den>
                          <m:r>
                            <a:rPr lang="en-US" altLang="ko-KR" sz="2200" i="1">
                              <a:latin typeface="Cambria Math"/>
                              <a:ea typeface="나눔고딕" panose="020D0604000000000000" pitchFamily="50" charset="-127"/>
                            </a:rPr>
                            <m:t>∞</m:t>
                          </m:r>
                        </m:den>
                      </m:f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꼴의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극한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  : 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분모의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최고차항으로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분모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,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분자를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각각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 </m:t>
                      </m:r>
                      <m:r>
                        <a:rPr lang="ko-KR" altLang="en-US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나눈다</m:t>
                      </m:r>
                      <m:r>
                        <a:rPr lang="en-US" altLang="ko-KR" sz="2200" b="0" i="1" smtClean="0">
                          <a:latin typeface="Cambria Math"/>
                          <a:ea typeface="나눔고딕" panose="020D0604000000000000" pitchFamily="50" charset="-127"/>
                        </a:rPr>
                        <m:t>.</m:t>
                      </m:r>
                    </m:oMath>
                  </m:oMathPara>
                </a14:m>
                <a:endParaRPr lang="en-US" altLang="ko-KR" sz="2200" b="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1517338"/>
              </a:xfrm>
              <a:prstGeom prst="rect">
                <a:avLst/>
              </a:prstGeom>
              <a:blipFill rotWithShape="1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2937024"/>
                <a:ext cx="7848872" cy="164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en-US" altLang="ko-KR" b="0" i="1" smtClean="0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−3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+2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en-US" altLang="ko-KR" b="0" i="1" smtClean="0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unc>
                        <m:funcPr>
                          <m:ctrlP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3</m:t>
                                  </m:r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 smtClean="0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b="0" i="1" smtClean="0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b="0" i="1" smtClean="0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b="0" i="1" smtClean="0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2</m:t>
                                  </m:r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altLang="ko-KR" i="1">
                          <a:latin typeface="Cambria Math"/>
                          <a:ea typeface="나눔고딕" panose="020D0604000000000000" pitchFamily="50" charset="-127"/>
                        </a:rPr>
                        <m:t>=</m:t>
                      </m:r>
                      <m:func>
                        <m:funcPr>
                          <m:ctrlP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/>
                                  <a:ea typeface="나눔고딕" panose="020D0604000000000000" pitchFamily="50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en-US" altLang="ko-KR" i="1">
                              <a:latin typeface="Cambria Math"/>
                              <a:ea typeface="나눔고딕" panose="020D0604000000000000" pitchFamily="50" charset="-127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4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altLang="ko-KR" b="0" i="1" smtClean="0">
                                  <a:latin typeface="Cambria Math"/>
                                  <a:ea typeface="나눔고딕" panose="020D0604000000000000" pitchFamily="50" charset="-127"/>
                                </a:rPr>
                                <m:t>1</m:t>
                              </m:r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ko-KR" i="1">
                                  <a:latin typeface="Cambria Math"/>
                                  <a:ea typeface="나눔고딕" panose="020D0604000000000000" pitchFamily="50" charset="-127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/>
                                      <a:ea typeface="나눔고딕" panose="020D0604000000000000" pitchFamily="50" charset="-127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/>
                                          <a:ea typeface="나눔고딕" panose="020D0604000000000000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altLang="ko-KR" b="0" i="1" smtClean="0">
                          <a:latin typeface="Cambria Math"/>
                          <a:ea typeface="나눔고딕" panose="020D0604000000000000" pitchFamily="50" charset="-127"/>
                        </a:rPr>
                        <m:t>=4</m:t>
                      </m:r>
                    </m:oMath>
                  </m:oMathPara>
                </a14:m>
                <a:endParaRPr lang="en-US" altLang="ko-KR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937024"/>
                <a:ext cx="7848872" cy="1644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5" y="3914209"/>
            <a:ext cx="4238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704116" y="5315099"/>
            <a:ext cx="299415" cy="1920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b="1" dirty="0" smtClean="0"/>
              <a:t>TIP</a:t>
            </a:r>
            <a:endParaRPr lang="ko-KR" alt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5157192"/>
            <a:ext cx="78488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분자의 차수가 더 높은 경우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➜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발산 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차수가 더 높은 경우 </a:t>
            </a:r>
            <a:r>
              <a:rPr lang="ko-KR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➜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극한값은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분자와 분모의 차수가 같은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  </a:t>
            </a:r>
            <a:r>
              <a:rPr lang="ko-KR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➜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극한값은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최고차항의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계수의 비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11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3146" y="1340768"/>
                <a:ext cx="8339334" cy="397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함수의 극한값의 계산</a:t>
                </a:r>
                <a:r>
                  <a:rPr lang="en-US" altLang="ko-KR" sz="2400" b="1" dirty="0" smtClean="0"/>
                  <a:t>(3)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3.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∞−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∞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꼴의 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극한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(1)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다항식인 경우 </a:t>
                </a:r>
                <a:r>
                  <a:rPr lang="ko-KR" altLang="en-US" sz="22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최고차항으로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묶는다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(2) 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근호</a:t>
                </a: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 포함된 경우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분모를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/>
                        <a:ea typeface="나눔고딕" panose="020D0604000000000000" pitchFamily="50" charset="-127"/>
                      </a:rPr>
                      <m:t>1 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 보고 분자를 유리화한다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4. 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∞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×0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꼴의  극한</a:t>
                </a: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0" dirty="0" smtClean="0">
                    <a:ea typeface="나눔고딕" panose="020D0604000000000000" pitchFamily="50" charset="-127"/>
                  </a:rPr>
                  <a:t>  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통분 또는 유리화하여 </a:t>
                </a:r>
                <a:r>
                  <a:rPr lang="en-US" altLang="ko-KR" sz="2200" b="0" dirty="0" smtClean="0">
                    <a:ea typeface="나눔고딕" panose="020D0604000000000000" pitchFamily="50" charset="-12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Pr>
                      <m:num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0</m:t>
                        </m:r>
                      </m:num>
                      <m:den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0</m:t>
                        </m:r>
                      </m:den>
                    </m:f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,  </m:t>
                    </m:r>
                    <m:f>
                      <m:f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Pr>
                      <m:num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∞</m:t>
                        </m:r>
                      </m:num>
                      <m:den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∞</m:t>
                        </m:r>
                      </m:den>
                    </m:f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,  ∞×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𝑐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,   </m:t>
                    </m:r>
                    <m:f>
                      <m:f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Pr>
                      <m:num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𝑐</m:t>
                        </m:r>
                      </m:num>
                      <m:den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∞</m:t>
                        </m:r>
                      </m:den>
                    </m:f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 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𝑐</m:t>
                        </m:r>
                        <m:r>
                          <a:rPr lang="ko-KR" altLang="en-US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는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  <m:r>
                          <a:rPr lang="ko-KR" altLang="en-US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상수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꼴로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변형한다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.</m:t>
                    </m:r>
                  </m:oMath>
                </a14:m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3978333"/>
              </a:xfrm>
              <a:prstGeom prst="rect">
                <a:avLst/>
              </a:prstGeom>
              <a:blipFill rotWithShape="1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0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3146" y="1340768"/>
                <a:ext cx="8339334" cy="349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함수의 극한의 </a:t>
                </a:r>
                <a:r>
                  <a:rPr lang="ko-KR" altLang="en-US" sz="2400" b="1" dirty="0" smtClean="0"/>
                  <a:t>대소 관계</a:t>
                </a:r>
                <a:endParaRPr lang="en-US" altLang="ko-KR" sz="24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,  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𝑔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,  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 (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, 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  <m:r>
                      <a:rPr lang="ko-KR" altLang="en-US" sz="2200" i="1" dirty="0">
                        <a:latin typeface="Cambria Math"/>
                        <a:ea typeface="나눔고딕" panose="020D0604000000000000" pitchFamily="50" charset="-127"/>
                      </a:rPr>
                      <m:t>은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  </m:t>
                    </m:r>
                    <m:r>
                      <a:rPr lang="ko-KR" altLang="en-US" sz="2200" i="1" dirty="0">
                        <a:latin typeface="Cambria Math"/>
                        <a:ea typeface="나눔고딕" panose="020D0604000000000000" pitchFamily="50" charset="-127"/>
                      </a:rPr>
                      <m:t>실수</m:t>
                    </m:r>
                    <m:r>
                      <a:rPr lang="en-US" altLang="ko-KR" sz="2200" i="1" dirty="0">
                        <a:latin typeface="Cambria Math"/>
                        <a:ea typeface="나눔고딕" panose="020D0604000000000000" pitchFamily="50" charset="-127"/>
                      </a:rPr>
                      <m:t>) </m:t>
                    </m:r>
                  </m:oMath>
                </a14:m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일 때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가까운 모든 실수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</a:t>
                </a: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1.</a:t>
                </a:r>
                <a:r>
                  <a:rPr lang="en-US" altLang="ko-KR" sz="2200" b="0" dirty="0" smtClean="0">
                    <a:ea typeface="나눔고딕" panose="020D0604000000000000" pitchFamily="50" charset="-127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≤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𝑔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b="0" dirty="0" smtClean="0">
                    <a:ea typeface="나눔고딕" panose="020D0604000000000000" pitchFamily="50" charset="-127"/>
                  </a:rPr>
                  <a:t>이면 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≤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endParaRPr lang="en-US" altLang="ko-KR" sz="2200" b="0" i="1" dirty="0" smtClean="0"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2. 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h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 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≤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h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)≤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𝑔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이고</m:t>
                    </m:r>
                  </m:oMath>
                </a14:m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sz="2200" b="0" i="1" dirty="0" smtClean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  <m:r>
                      <a:rPr lang="en-US" altLang="ko-KR" sz="2200" b="0" i="1" dirty="0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dirty="0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  <m:r>
                      <a:rPr lang="ko-KR" altLang="en-US" sz="2200" b="0" i="1" dirty="0" smtClean="0">
                        <a:latin typeface="Cambria Math"/>
                        <a:ea typeface="나눔고딕" panose="020D0604000000000000" pitchFamily="50" charset="-127"/>
                      </a:rPr>
                      <m:t>이면</m:t>
                    </m:r>
                    <m:r>
                      <a:rPr lang="en-US" altLang="ko-KR" sz="2200" b="0" i="1" dirty="0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</m:oMath>
                </a14:m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h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3491982"/>
              </a:xfrm>
              <a:prstGeom prst="rect">
                <a:avLst/>
              </a:prstGeom>
              <a:blipFill rotWithShape="1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모서리가 둥근 직사각형 5"/>
          <p:cNvSpPr/>
          <p:nvPr/>
        </p:nvSpPr>
        <p:spPr>
          <a:xfrm>
            <a:off x="683673" y="5161996"/>
            <a:ext cx="329357" cy="2112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dirty="0" smtClean="0"/>
              <a:t>참고</a:t>
            </a:r>
            <a:endParaRPr lang="ko-KR" altLang="en-US" sz="11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43608" y="4869160"/>
                <a:ext cx="7848872" cy="179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&lt;</m:t>
                    </m:r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𝑔</m:t>
                    </m:r>
                    <m:d>
                      <m:d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ko-KR" altLang="en-US" sz="2000" i="1">
                        <a:latin typeface="Cambria Math"/>
                        <a:ea typeface="나눔고딕" panose="020D0604000000000000" pitchFamily="50" charset="-127"/>
                      </a:rPr>
                      <m:t>이지만</m:t>
                    </m:r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</a:t>
                </a:r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경우가 </a:t>
                </a:r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있다</a:t>
                </a:r>
                <a:r>
                  <a:rPr lang="en-US" altLang="ko-KR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20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−</m:t>
                        </m:r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latin typeface="Cambria Math"/>
                        <a:ea typeface="나눔고딕" panose="020D0604000000000000" pitchFamily="50" charset="-127"/>
                      </a:rPr>
                      <m:t>𝑔</m:t>
                    </m:r>
                    <m:d>
                      <m:dPr>
                        <m:ctrlPr>
                          <a:rPr lang="en-US" altLang="ko-KR" sz="2000" b="0" i="1" dirty="0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dirty="0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000" b="0" i="1" dirty="0" smtClean="0">
                        <a:latin typeface="Cambria Math"/>
                        <a:ea typeface="나눔고딕" panose="020D0604000000000000" pitchFamily="50" charset="-127"/>
                      </a:rPr>
                      <m:t>=2</m:t>
                    </m:r>
                    <m:sSup>
                      <m:sSupPr>
                        <m:ctrlPr>
                          <a:rPr lang="en-US" altLang="ko-KR" sz="2000" b="0" i="1" dirty="0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  <m:sup>
                        <m:r>
                          <a:rPr lang="en-US" altLang="ko-KR" sz="2000" b="0" i="1" dirty="0" smtClean="0">
                            <a:latin typeface="Cambria Math"/>
                            <a:ea typeface="나눔고딕" panose="020D0604000000000000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이면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0</m:t>
                    </m:r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가까운 모든 실수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</a:t>
                </a:r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&lt;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𝑔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ko-KR" altLang="en-US" sz="2000" b="0" i="1" smtClean="0">
                        <a:latin typeface="Cambria Math"/>
                        <a:ea typeface="나눔고딕" panose="020D0604000000000000" pitchFamily="50" charset="-127"/>
                      </a:rPr>
                      <m:t>이지만</m:t>
                    </m:r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=0</m:t>
                    </m:r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이다</a:t>
                </a:r>
                <a:r>
                  <a:rPr lang="en-US" altLang="ko-KR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20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869160"/>
                <a:ext cx="7848872" cy="1790618"/>
              </a:xfrm>
              <a:prstGeom prst="rect">
                <a:avLst/>
              </a:prstGeom>
              <a:blipFill rotWithShape="1">
                <a:blip r:embed="rId3"/>
                <a:stretch>
                  <a:fillRect l="-3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1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3146" y="1340768"/>
                <a:ext cx="8339334" cy="4628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미정계수의 결정</a:t>
                </a:r>
                <a:endParaRPr lang="en-US" altLang="ko-KR" sz="24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,  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𝑔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1.</a:t>
                </a:r>
                <a:r>
                  <a:rPr lang="en-US" altLang="ko-KR" sz="2200" dirty="0" smtClean="0">
                    <a:ea typeface="나눔고딕" panose="020D0604000000000000" pitchFamily="50" charset="-127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fPr>
                          <m:nu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𝑔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(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𝛼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𝛼</m:t>
                        </m:r>
                        <m:r>
                          <a:rPr lang="ko-KR" altLang="en-US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는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  <m:r>
                          <a:rPr lang="ko-KR" altLang="en-US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실수</m:t>
                        </m:r>
                      </m:e>
                    </m:d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이고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,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</m:fName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0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이면</m:t>
                    </m:r>
                  </m:oMath>
                </a14:m>
                <a:endParaRPr lang="en-US" altLang="ko-KR" sz="2200" b="0" dirty="0" smtClean="0"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0" dirty="0" smtClean="0"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</m:fName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0</m:t>
                    </m:r>
                  </m:oMath>
                </a14:m>
                <a:endParaRPr lang="en-US" altLang="ko-KR" sz="2200" b="0" dirty="0" smtClean="0"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200" b="1" dirty="0" smtClean="0"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b="1" dirty="0" smtClean="0">
                    <a:ea typeface="나눔고딕" panose="020D0604000000000000" pitchFamily="50" charset="-127"/>
                  </a:rPr>
                  <a:t>2.</a:t>
                </a:r>
                <a:r>
                  <a:rPr lang="en-US" altLang="ko-KR" sz="2200" dirty="0" smtClean="0">
                    <a:ea typeface="나눔고딕" panose="020D0604000000000000" pitchFamily="50" charset="-127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fPr>
                          <m:nu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i="1">
                                    <a:latin typeface="Cambria Math"/>
                                    <a:ea typeface="나눔고딕" panose="020D0604000000000000" pitchFamily="50" charset="-127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𝑔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(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𝛼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𝛼</m:t>
                        </m:r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≠0,  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𝛼</m:t>
                        </m:r>
                        <m:r>
                          <a:rPr lang="ko-KR" altLang="en-US" sz="2200" i="1">
                            <a:latin typeface="Cambria Math"/>
                            <a:ea typeface="나눔고딕" panose="020D0604000000000000" pitchFamily="50" charset="-127"/>
                          </a:rPr>
                          <m:t>는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  <m:r>
                          <a:rPr lang="ko-KR" altLang="en-US" sz="2200" i="1">
                            <a:latin typeface="Cambria Math"/>
                            <a:ea typeface="나눔고딕" panose="020D0604000000000000" pitchFamily="50" charset="-127"/>
                          </a:rPr>
                          <m:t>실수</m:t>
                        </m:r>
                      </m:e>
                    </m:d>
                    <m:r>
                      <a:rPr lang="ko-KR" altLang="en-US" sz="2200" i="1">
                        <a:latin typeface="Cambria Math"/>
                        <a:ea typeface="나눔고딕" panose="020D0604000000000000" pitchFamily="50" charset="-127"/>
                      </a:rPr>
                      <m:t>이고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,</m:t>
                    </m:r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</m:fName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=0</m:t>
                    </m:r>
                    <m:r>
                      <a:rPr lang="ko-KR" altLang="en-US" sz="2200" i="1">
                        <a:latin typeface="Cambria Math"/>
                        <a:ea typeface="나눔고딕" panose="020D0604000000000000" pitchFamily="50" charset="-127"/>
                      </a:rPr>
                      <m:t>이면</m:t>
                    </m:r>
                  </m:oMath>
                </a14:m>
                <a:endParaRPr lang="en-US" altLang="ko-KR" sz="2200" dirty="0"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dirty="0"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 </m:t>
                        </m:r>
                      </m:fName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=0</m:t>
                    </m:r>
                  </m:oMath>
                </a14:m>
                <a:endParaRPr lang="en-US" altLang="ko-KR" sz="2200" dirty="0"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4628703"/>
              </a:xfrm>
              <a:prstGeom prst="rect">
                <a:avLst/>
              </a:prstGeom>
              <a:blipFill rotWithShape="1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3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3146" y="1340768"/>
                <a:ext cx="8339334" cy="4354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함수의 수렴</a:t>
                </a:r>
                <a:r>
                  <a:rPr lang="en-US" altLang="ko-KR" sz="2400" b="1" dirty="0" smtClean="0"/>
                  <a:t>(1)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 아니면서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한없이 가까워 질 때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일정한 값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한없이 가까워지면 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수렴한다고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하고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이것을 기호로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b="1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a:rPr lang="en-US" altLang="ko-KR" sz="2200" b="1" i="0">
                                <a:latin typeface="Cambria Math"/>
                                <a:ea typeface="나눔고딕" panose="020D0604000000000000" pitchFamily="50" charset="-127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ko-KR" sz="2200" b="1" i="1">
                                <a:latin typeface="Cambria Math"/>
                                <a:ea typeface="나눔고딕" panose="020D0604000000000000" pitchFamily="50" charset="-127"/>
                              </a:rPr>
                              <m:t>𝒙</m:t>
                            </m:r>
                            <m:r>
                              <a:rPr lang="en-US" altLang="ko-KR" sz="2200" b="1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b="1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𝒇</m:t>
                        </m:r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𝒙</m:t>
                        </m:r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1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1" i="1">
                        <a:latin typeface="Cambria Math"/>
                        <a:ea typeface="나눔고딕" panose="020D0604000000000000" pitchFamily="50" charset="-127"/>
                      </a:rPr>
                      <m:t>𝑳</m:t>
                    </m:r>
                  </m:oMath>
                </a14:m>
                <a:r>
                  <a:rPr lang="en-US" altLang="ko-KR" sz="22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또는 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일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때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  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과 같이 나타낸다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이때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을 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에서의 </a:t>
                </a:r>
                <a:r>
                  <a:rPr lang="ko-KR" altLang="en-US" sz="22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극한값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또는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극한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이라고 한다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4354012"/>
              </a:xfrm>
              <a:prstGeom prst="rect">
                <a:avLst/>
              </a:prstGeom>
              <a:blipFill rotWithShape="1">
                <a:blip r:embed="rId2"/>
                <a:stretch>
                  <a:fillRect l="-1170" b="-5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9" y="1570744"/>
            <a:ext cx="248458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1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3146" y="1340768"/>
            <a:ext cx="83393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함수의 수렴</a:t>
            </a:r>
            <a:r>
              <a:rPr lang="en-US" altLang="ko-KR" sz="2400" b="1" dirty="0" smtClean="0"/>
              <a:t>(1)</a:t>
            </a:r>
          </a:p>
          <a:p>
            <a:pPr>
              <a:lnSpc>
                <a:spcPct val="150000"/>
              </a:lnSpc>
            </a:pPr>
            <a:endParaRPr lang="ko-KR" altLang="en-US" sz="2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5" y="2212481"/>
            <a:ext cx="4238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2006991"/>
                <a:ext cx="7992888" cy="4446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ko-KR" sz="2000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 smtClean="0">
                    <a:latin typeface="Cambria Math"/>
                    <a:ea typeface="나눔고딕" panose="020D0604000000000000" pitchFamily="50" charset="-127"/>
                  </a:rPr>
                  <a:t>위의 함수의 그래프에서</a:t>
                </a:r>
                <a:endParaRPr lang="en-US" altLang="ko-KR" sz="2000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 smtClean="0"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altLang="ko-KR" sz="2000" b="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000" b="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b="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b="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b="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2</m:t>
                    </m:r>
                  </m:oMath>
                </a14:m>
                <a:r>
                  <a:rPr lang="en-US" altLang="ko-KR" sz="2000" dirty="0" smtClean="0">
                    <a:latin typeface="Cambria Math"/>
                    <a:ea typeface="나눔고딕" panose="020D0604000000000000" pitchFamily="50" charset="-127"/>
                  </a:rPr>
                  <a:t> 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𝑔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=2</m:t>
                    </m:r>
                  </m:oMath>
                </a14:m>
                <a:endParaRPr lang="en-US" altLang="ko-KR" sz="2000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 smtClean="0">
                    <a:latin typeface="Cambria Math"/>
                    <a:ea typeface="나눔고딕" panose="020D0604000000000000" pitchFamily="50" charset="-127"/>
                  </a:rPr>
                  <a:t>임을 알 수 있다</a:t>
                </a:r>
                <a:r>
                  <a:rPr lang="en-US" altLang="ko-KR" sz="2000" dirty="0" smtClean="0">
                    <a:latin typeface="Cambria Math"/>
                    <a:ea typeface="나눔고딕" panose="020D0604000000000000" pitchFamily="50" charset="-127"/>
                  </a:rPr>
                  <a:t>.</a:t>
                </a:r>
                <a:endParaRPr lang="en-US" altLang="ko-KR" sz="2000" dirty="0">
                  <a:latin typeface="Cambria Math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006991"/>
                <a:ext cx="7992888" cy="4446345"/>
              </a:xfrm>
              <a:prstGeom prst="rect">
                <a:avLst/>
              </a:prstGeom>
              <a:blipFill rotWithShape="1">
                <a:blip r:embed="rId3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12481"/>
            <a:ext cx="2500735" cy="241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66930"/>
            <a:ext cx="248324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3146" y="1340768"/>
                <a:ext cx="8339334" cy="515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함수의 수렴</a:t>
                </a:r>
                <a:r>
                  <a:rPr lang="en-US" altLang="ko-KR" sz="2400" b="1" dirty="0" smtClean="0"/>
                  <a:t>(2)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한없이 커질 때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/>
                </a:r>
                <a:b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일정한 값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한없이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가까워지면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 b="0" i="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	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또는 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→∞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일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때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  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400" b="0" i="1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400" b="0" i="1" dirty="0" smtClean="0">
                  <a:latin typeface="Cambria Math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음수이면서 그 절댓값이 한없이 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커질 때</a:t>
                </a: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/>
                </a:r>
                <a:b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일정한 값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한없이 가까워지면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또는   </a:t>
                </a:r>
                <a14:m>
                  <m:oMath xmlns:m="http://schemas.openxmlformats.org/officeDocument/2006/math"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→−∞</m:t>
                    </m:r>
                    <m:r>
                      <a:rPr lang="ko-KR" altLang="en-US" sz="2200" b="0" i="1">
                        <a:latin typeface="Cambria Math"/>
                        <a:ea typeface="나눔고딕" panose="020D0604000000000000" pitchFamily="50" charset="-127"/>
                      </a:rPr>
                      <m:t>일</m:t>
                    </m:r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>
                        <a:latin typeface="Cambria Math"/>
                        <a:ea typeface="나눔고딕" panose="020D0604000000000000" pitchFamily="50" charset="-127"/>
                      </a:rPr>
                      <m:t>때</m:t>
                    </m:r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   </m:t>
                    </m:r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𝑀</m:t>
                    </m:r>
                  </m:oMath>
                </a14:m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5153975"/>
              </a:xfrm>
              <a:prstGeom prst="rect">
                <a:avLst/>
              </a:prstGeom>
              <a:blipFill rotWithShape="1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3146" y="1340768"/>
            <a:ext cx="8339334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함수의 수렴</a:t>
            </a:r>
            <a:r>
              <a:rPr lang="en-US" altLang="ko-KR" sz="2400" b="1" dirty="0" smtClean="0"/>
              <a:t>(2)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683673" y="2370330"/>
            <a:ext cx="329357" cy="2112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dirty="0" smtClean="0"/>
              <a:t>참고</a:t>
            </a:r>
            <a:endParaRPr lang="ko-KR" altLang="en-US" sz="11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15011"/>
            <a:ext cx="4238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4113058"/>
                <a:ext cx="7848872" cy="241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den>
                    </m:f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의  그래프에서 </a:t>
                </a:r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0</m:t>
                    </m:r>
                  </m:oMath>
                </a14:m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=0</m:t>
                    </m:r>
                  </m:oMath>
                </a14:m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임을 알 수 있다</a:t>
                </a:r>
                <a:r>
                  <a:rPr lang="en-US" altLang="ko-KR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13058"/>
                <a:ext cx="7848872" cy="2410083"/>
              </a:xfrm>
              <a:prstGeom prst="rect">
                <a:avLst/>
              </a:prstGeom>
              <a:blipFill rotWithShape="1">
                <a:blip r:embed="rId3"/>
                <a:stretch>
                  <a:fillRect l="-776" b="-1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2167696"/>
                <a:ext cx="78488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/>
                          <a:ea typeface="나눔고딕" panose="020D0604000000000000" pitchFamily="50" charset="-127"/>
                        </a:rPr>
                        <m:t>𝑥</m:t>
                      </m:r>
                      <m:r>
                        <m:rPr>
                          <m:nor/>
                        </m:rP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m:t>의 값이 한없이 커지는 것을 </m:t>
                      </m:r>
                      <m:r>
                        <a:rPr lang="en-US" altLang="ko-KR" sz="2000" i="1">
                          <a:latin typeface="Cambria Math"/>
                          <a:ea typeface="나눔고딕" panose="020D0604000000000000" pitchFamily="50" charset="-127"/>
                        </a:rPr>
                        <m:t>𝑥</m:t>
                      </m:r>
                      <m:r>
                        <a:rPr lang="en-US" altLang="ko-KR" sz="2000" i="1">
                          <a:latin typeface="Cambria Math"/>
                          <a:ea typeface="나눔고딕" panose="020D0604000000000000" pitchFamily="50" charset="-127"/>
                        </a:rPr>
                        <m:t>→∞</m:t>
                      </m:r>
                    </m:oMath>
                    <m:oMath xmlns:m="http://schemas.openxmlformats.org/officeDocument/2006/math">
                      <m:r>
                        <a:rPr lang="en-US" altLang="ko-KR" sz="2000" i="1">
                          <a:latin typeface="Cambria Math"/>
                          <a:ea typeface="나눔고딕" panose="020D0604000000000000" pitchFamily="50" charset="-127"/>
                        </a:rPr>
                        <m:t>𝑥</m:t>
                      </m:r>
                      <m:r>
                        <m:rPr>
                          <m:nor/>
                        </m:rP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m:t>의 값이 음수이면서 그 절댓값이 한없이 커지는 것을 </m:t>
                      </m:r>
                      <m:r>
                        <a:rPr lang="en-US" altLang="ko-KR" sz="2000" i="1">
                          <a:latin typeface="Cambria Math"/>
                          <a:ea typeface="나눔고딕" panose="020D0604000000000000" pitchFamily="50" charset="-127"/>
                        </a:rPr>
                        <m:t>𝑥</m:t>
                      </m:r>
                      <m:r>
                        <a:rPr lang="en-US" altLang="ko-KR" sz="2000" i="1">
                          <a:latin typeface="Cambria Math"/>
                          <a:ea typeface="나눔고딕" panose="020D0604000000000000" pitchFamily="50" charset="-127"/>
                        </a:rPr>
                        <m:t>→−∞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m:t>로 나타낸다</m:t>
                      </m:r>
                      <m:r>
                        <m:rPr>
                          <m:nor/>
                        </m:rP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m:t>.</m:t>
                      </m:r>
                    </m:oMath>
                  </m:oMathPara>
                </a14:m>
                <a:endParaRPr lang="ko-KR" altLang="en-US" sz="20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67696"/>
                <a:ext cx="7848872" cy="14773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2738"/>
            <a:ext cx="2147979" cy="219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3146" y="1340768"/>
                <a:ext cx="8339334" cy="333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함수의 발산 </a:t>
                </a:r>
                <a:r>
                  <a:rPr lang="en-US" altLang="ko-KR" sz="2400" b="1" dirty="0" smtClean="0"/>
                  <a:t>: </a:t>
                </a:r>
                <a:r>
                  <a:rPr lang="ko-KR" altLang="en-US" sz="2400" b="1" dirty="0" smtClean="0"/>
                  <a:t>양의 무한대로 발산</a:t>
                </a:r>
                <a:endParaRPr lang="en-US" altLang="ko-KR" sz="24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 아니면서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한없이 가까워 질 때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한없이 커지면 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는 양의 무한대로 </a:t>
                </a:r>
                <a:r>
                  <a:rPr lang="ko-KR" altLang="en-US" sz="22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발산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한다고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한다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이것을 기호로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 b="0" i="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1" i="1" smtClean="0">
                        <a:latin typeface="Cambria Math"/>
                        <a:ea typeface="나눔고딕" panose="020D0604000000000000" pitchFamily="50" charset="-127"/>
                      </a:rPr>
                      <m:t>∞</m:t>
                    </m:r>
                  </m:oMath>
                </a14:m>
                <a:r>
                  <a:rPr lang="en-US" altLang="ko-KR" sz="22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또는 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일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때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  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→∞</m:t>
                    </m:r>
                  </m:oMath>
                </a14:m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와 같이 나타낸다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endParaRPr lang="ko-KR" altLang="en-US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3338350"/>
              </a:xfrm>
              <a:prstGeom prst="rect">
                <a:avLst/>
              </a:prstGeom>
              <a:blipFill rotWithShape="1">
                <a:blip r:embed="rId2"/>
                <a:stretch>
                  <a:fillRect l="-1170" b="-9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8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3146" y="1340768"/>
                <a:ext cx="8339334" cy="333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smtClean="0"/>
                  <a:t>함수의 발산 </a:t>
                </a:r>
                <a:r>
                  <a:rPr lang="en-US" altLang="ko-KR" sz="2400" b="1" dirty="0" smtClean="0"/>
                  <a:t>: </a:t>
                </a:r>
                <a:r>
                  <a:rPr lang="ko-KR" altLang="en-US" sz="2400" b="1" dirty="0" smtClean="0"/>
                  <a:t>음의 무한대로 발산</a:t>
                </a:r>
                <a:endParaRPr lang="en-US" altLang="ko-KR" sz="24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 아니면서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한없이 가까워 질 때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음수이면서 그 절댓값이 한없이 커지면 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는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음의 무한대로 발산한다고 한다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이것을 기호로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200" b="0" i="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200" b="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𝑓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  <m:r>
                          <a:rPr lang="en-US" altLang="ko-KR" sz="2200" b="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b="1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1" i="1" smtClean="0">
                        <a:latin typeface="Cambria Math"/>
                        <a:ea typeface="나눔고딕" panose="020D0604000000000000" pitchFamily="50" charset="-127"/>
                      </a:rPr>
                      <m:t>−∞</m:t>
                    </m:r>
                  </m:oMath>
                </a14:m>
                <a:r>
                  <a:rPr lang="en-US" altLang="ko-KR" sz="22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또는 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일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때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  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→−∞</m:t>
                    </m:r>
                  </m:oMath>
                </a14:m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와 같이 나타낸다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endParaRPr lang="ko-KR" altLang="en-US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3338350"/>
              </a:xfrm>
              <a:prstGeom prst="rect">
                <a:avLst/>
              </a:prstGeom>
              <a:blipFill rotWithShape="1">
                <a:blip r:embed="rId2"/>
                <a:stretch>
                  <a:fillRect l="-1170" b="-9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9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4193"/>
            <a:ext cx="2050529" cy="201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8" y="1989937"/>
                <a:ext cx="7848872" cy="437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b="0" dirty="0" smtClean="0">
                    <a:ea typeface="나눔고딕" panose="020D0604000000000000" pitchFamily="50" charset="-127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𝑦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0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 그래프에서 </a:t>
                </a:r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ko-KR" sz="20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000" i="1" dirty="0" smtClean="0">
                        <a:latin typeface="Cambria Math"/>
                        <a:ea typeface="나눔고딕" panose="020D0604000000000000" pitchFamily="50" charset="-127"/>
                      </a:rPr>
                      <m:t>∞</m:t>
                    </m:r>
                  </m:oMath>
                </a14:m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ko-KR" sz="20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∞</m:t>
                    </m:r>
                  </m:oMath>
                </a14:m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 smtClean="0">
                    <a:ea typeface="나눔고딕" panose="020D0604000000000000" pitchFamily="50" charset="-127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𝑦</m:t>
                    </m:r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=−</m:t>
                    </m:r>
                    <m:sSup>
                      <m:sSup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  <m:sup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0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 그래프에서 </a:t>
                </a:r>
                <a:endParaRPr lang="en-US" altLang="ko-KR" sz="20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(−</m:t>
                        </m:r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000" b="0" i="1" smtClean="0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  <a:ea typeface="나눔고딕" panose="020D0604000000000000" pitchFamily="50" charset="-127"/>
                      </a:rPr>
                      <m:t>−</m:t>
                    </m:r>
                    <m:r>
                      <a:rPr lang="en-US" altLang="ko-KR" sz="2000" i="1" dirty="0">
                        <a:latin typeface="Cambria Math"/>
                        <a:ea typeface="나눔고딕" panose="020D0604000000000000" pitchFamily="50" charset="-127"/>
                      </a:rPr>
                      <m:t>∞</m:t>
                    </m:r>
                  </m:oMath>
                </a14:m>
                <a:endParaRPr lang="en-US" altLang="ko-KR" sz="20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ea typeface="나눔고딕" panose="020D0604000000000000" pitchFamily="50" charset="-127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(−</m:t>
                        </m:r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/>
                                <a:ea typeface="나눔고딕" panose="020D0604000000000000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000" i="1">
                        <a:latin typeface="Cambria Math"/>
                        <a:ea typeface="나눔고딕" panose="020D0604000000000000" pitchFamily="50" charset="-127"/>
                      </a:rPr>
                      <m:t>=−</m:t>
                    </m:r>
                    <m:r>
                      <a:rPr lang="en-US" altLang="ko-KR" sz="2000" i="1" dirty="0">
                        <a:latin typeface="Cambria Math"/>
                        <a:ea typeface="나눔고딕" panose="020D0604000000000000" pitchFamily="50" charset="-127"/>
                      </a:rPr>
                      <m:t>∞</m:t>
                    </m:r>
                  </m:oMath>
                </a14:m>
                <a:endParaRPr lang="en-US" altLang="ko-KR" sz="20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89937"/>
                <a:ext cx="7848872" cy="4379660"/>
              </a:xfrm>
              <a:prstGeom prst="rect">
                <a:avLst/>
              </a:prstGeom>
              <a:blipFill rotWithShape="1"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3146" y="1340768"/>
            <a:ext cx="8339334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함수의 발산</a:t>
            </a:r>
            <a:endParaRPr lang="en-US" altLang="ko-KR" sz="2400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2763"/>
            <a:ext cx="4238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041766" cy="19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/>
          <p:cNvSpPr/>
          <p:nvPr/>
        </p:nvSpPr>
        <p:spPr>
          <a:xfrm>
            <a:off x="395536" y="1628800"/>
            <a:ext cx="144016" cy="144016"/>
          </a:xfrm>
          <a:prstGeom prst="ellipse">
            <a:avLst/>
          </a:prstGeom>
          <a:solidFill>
            <a:srgbClr val="E529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3146" y="1340768"/>
                <a:ext cx="8339334" cy="4357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 err="1"/>
                  <a:t>우</a:t>
                </a:r>
                <a:r>
                  <a:rPr lang="ko-KR" altLang="en-US" sz="2400" b="1" dirty="0" err="1" smtClean="0"/>
                  <a:t>극한과</a:t>
                </a:r>
                <a:r>
                  <a:rPr lang="ko-KR" altLang="en-US" sz="2400" b="1" dirty="0" smtClean="0"/>
                  <a:t> </a:t>
                </a:r>
                <a:r>
                  <a:rPr lang="ko-KR" altLang="en-US" sz="2400" b="1" dirty="0" err="1" smtClean="0"/>
                  <a:t>좌극한</a:t>
                </a:r>
                <a:r>
                  <a:rPr lang="ko-KR" altLang="en-US" sz="2400" b="1" dirty="0" smtClean="0"/>
                  <a:t> </a:t>
                </a:r>
                <a:r>
                  <a:rPr lang="en-US" altLang="ko-KR" sz="2400" b="1" dirty="0" smtClean="0"/>
                  <a:t>- </a:t>
                </a:r>
                <a:r>
                  <a:rPr lang="ko-KR" altLang="en-US" sz="2400" b="1" dirty="0" err="1" smtClean="0"/>
                  <a:t>우극한</a:t>
                </a:r>
                <a:endParaRPr lang="en-US" altLang="ko-KR" sz="24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값이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보다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b="0" i="1" smtClean="0">
                        <a:latin typeface="Cambria Math"/>
                        <a:ea typeface="나눔고딕" panose="020D0604000000000000" pitchFamily="50" charset="-127"/>
                      </a:rPr>
                      <m:t>크면서</m:t>
                    </m:r>
                  </m:oMath>
                </a14:m>
                <a:endParaRPr lang="en-US" altLang="ko-KR" sz="2200" b="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한없이 가까워 질 때</a:t>
                </a: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값이</a:t>
                </a:r>
                <a:endParaRPr lang="en-US" altLang="ko-KR" sz="2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일정한 값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 한없이 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가까워지면</a:t>
                </a: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200" b="1" i="1">
                                <a:latin typeface="Cambria Math"/>
                                <a:ea typeface="나눔고딕" panose="020D0604000000000000" pitchFamily="50" charset="-127"/>
                              </a:rPr>
                            </m:ctrlPr>
                          </m:limLowPr>
                          <m:e>
                            <m:r>
                              <a:rPr lang="en-US" altLang="ko-KR" sz="2200" b="1" i="0">
                                <a:latin typeface="Cambria Math"/>
                                <a:ea typeface="나눔고딕" panose="020D0604000000000000" pitchFamily="50" charset="-127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ko-KR" sz="2200" b="1" i="1">
                                <a:latin typeface="Cambria Math"/>
                                <a:ea typeface="나눔고딕" panose="020D0604000000000000" pitchFamily="50" charset="-127"/>
                              </a:rPr>
                              <m:t>𝒙</m:t>
                            </m:r>
                            <m:r>
                              <a:rPr lang="en-US" altLang="ko-KR" sz="2200" b="1" i="1">
                                <a:latin typeface="Cambria Math"/>
                                <a:ea typeface="나눔고딕" panose="020D0604000000000000" pitchFamily="50" charset="-127"/>
                              </a:rPr>
                              <m:t>→</m:t>
                            </m:r>
                            <m:r>
                              <a:rPr lang="en-US" altLang="ko-KR" sz="2200" b="1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𝒂</m:t>
                            </m:r>
                            <m:r>
                              <a:rPr lang="en-US" altLang="ko-KR" sz="2200" b="1" i="1" smtClean="0">
                                <a:latin typeface="Cambria Math"/>
                                <a:ea typeface="나눔고딕" panose="020D0604000000000000" pitchFamily="50" charset="-127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𝒇</m:t>
                        </m:r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(</m:t>
                        </m:r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𝒙</m:t>
                        </m:r>
                        <m:r>
                          <a:rPr lang="en-US" altLang="ko-KR" sz="2200" b="1" i="1">
                            <a:latin typeface="Cambria Math"/>
                            <a:ea typeface="나눔고딕" panose="020D0604000000000000" pitchFamily="50" charset="-127"/>
                          </a:rPr>
                          <m:t>)</m:t>
                        </m:r>
                      </m:e>
                    </m:func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/>
                </a:r>
                <a:b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</a:br>
                <a:r>
                  <a:rPr lang="en-US" altLang="ko-KR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	</a:t>
                </a:r>
                <a:r>
                  <a:rPr lang="ko-KR" altLang="en-US" sz="2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또는  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+</m:t>
                    </m:r>
                    <m:r>
                      <a:rPr lang="ko-KR" altLang="en-US" sz="2200" i="1">
                        <a:latin typeface="Cambria Math"/>
                        <a:ea typeface="나눔고딕" panose="020D0604000000000000" pitchFamily="50" charset="-127"/>
                      </a:rPr>
                      <m:t>일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 </m:t>
                    </m:r>
                    <m:r>
                      <a:rPr lang="ko-KR" altLang="en-US" sz="2200" i="1">
                        <a:latin typeface="Cambria Math"/>
                        <a:ea typeface="나눔고딕" panose="020D0604000000000000" pitchFamily="50" charset="-127"/>
                      </a:rPr>
                      <m:t>때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   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d>
                      <m:dPr>
                        <m:ctrlP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/>
                            <a:ea typeface="나눔고딕" panose="020D0604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→</m:t>
                    </m:r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2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나타내고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  <a:ea typeface="나눔고딕" panose="020D0604000000000000" pitchFamily="50" charset="-127"/>
                      </a:rPr>
                      <m:t>𝐿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을 함수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𝑓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(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)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𝑥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나눔고딕" panose="020D0604000000000000" pitchFamily="50" charset="-127"/>
                      </a:rPr>
                      <m:t>𝑎</m:t>
                    </m:r>
                  </m:oMath>
                </a14:m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에서의 </a:t>
                </a:r>
                <a:r>
                  <a:rPr lang="ko-KR" altLang="en-US" sz="2200" b="1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우극한</a:t>
                </a:r>
                <a:r>
                  <a:rPr lang="ko-KR" altLang="en-US" sz="2200" dirty="0" err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이라고</a:t>
                </a:r>
                <a:r>
                  <a:rPr lang="ko-KR" altLang="en-US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한다</a:t>
                </a:r>
                <a:r>
                  <a:rPr lang="en-US" altLang="ko-KR" sz="2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6" y="1340768"/>
                <a:ext cx="8339334" cy="4357540"/>
              </a:xfrm>
              <a:prstGeom prst="rect">
                <a:avLst/>
              </a:prstGeom>
              <a:blipFill rotWithShape="1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8479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1307</Words>
  <Application>Microsoft Office PowerPoint</Application>
  <PresentationFormat>화면 슬라이드 쇼(4:3)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동아출판(주)</dc:creator>
  <dcterms:created xsi:type="dcterms:W3CDTF">2017-03-02T04:33:52Z</dcterms:created>
  <dcterms:modified xsi:type="dcterms:W3CDTF">2018-02-26T07:21:10Z</dcterms:modified>
</cp:coreProperties>
</file>